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70" r:id="rId14"/>
    <p:sldId id="272"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2" d="100"/>
          <a:sy n="112" d="100"/>
        </p:scale>
        <p:origin x="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D553-D42D-48FA-A0F3-E5901E4E37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C16788-447E-47D8-A11C-CC1694E60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5803B2-EFC6-4AA0-B7A8-F427F2C05BDA}"/>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543CB937-24B9-4871-A5C3-A9077BE60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0EAE5-52E4-4324-AB10-3175884AE79A}"/>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237479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C4C7-99FC-4556-8359-3851822442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11A39D-4F4A-4CF3-B123-65958C80B6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23DF4-320C-4288-BD83-62662B2524E1}"/>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3B3BFDF1-3CDE-486F-808C-E73D4AFB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E3A0E-EE64-46E3-930F-632F8869859B}"/>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402250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CC0431-CC09-43FF-91CA-ECF6726ECD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A61517-0434-47C7-9967-B923B1B27D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476AE-5FF6-4B2B-A460-C3CA4E6C7CA0}"/>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FD1DED20-91DF-48AD-A273-2C5377181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12759-1E5F-41A5-890A-6FE37D94E198}"/>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4096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27DA2-9A1A-4BA0-A485-E7A9324A4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CABC4-D0AA-458D-8A20-4E5604EBEA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8B414-0B21-454C-863A-D49D3276A3F2}"/>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39484629-39DB-4CCE-8A61-35589F576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9D743-85F3-4985-841E-67FEE04BF472}"/>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1632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75E49-F07E-434E-AF11-900B486EFC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5CE797-C01D-4A05-99D5-5332DE07DB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D79B5D-0D2D-40ED-8BAB-3A341BD48629}"/>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BAF95815-BFCA-4505-88F6-16FCCA4E5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9067-CF52-4BAA-8C30-B88811D52412}"/>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374872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BE9E-5A85-43CE-B4F4-012DB975C3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55998A-B11F-4523-A1AE-42BBDBFD8B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728590-C93B-4613-9FAD-F9C72DCAFF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B59B03-870D-4C36-A04D-F20D850F4A92}"/>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6" name="Footer Placeholder 5">
            <a:extLst>
              <a:ext uri="{FF2B5EF4-FFF2-40B4-BE49-F238E27FC236}">
                <a16:creationId xmlns:a16="http://schemas.microsoft.com/office/drawing/2014/main" id="{9AA6B4E7-9C4F-4B9D-80F1-41E027392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430F89-4BAC-4641-93BB-5EC48317F952}"/>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340984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B895-9B07-4FED-B8D3-B77132D179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0F8EE1-021D-4216-858E-317F562CF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479DFA-5DBF-4492-8418-64C439E9F5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B57818-13ED-424A-B6D3-647416D9B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DE7615-5EBC-44E6-ACED-3F99A80142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1F553D-632C-47F2-B176-F62499ACCCAE}"/>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8" name="Footer Placeholder 7">
            <a:extLst>
              <a:ext uri="{FF2B5EF4-FFF2-40B4-BE49-F238E27FC236}">
                <a16:creationId xmlns:a16="http://schemas.microsoft.com/office/drawing/2014/main" id="{E2BFE814-09EE-4A91-8656-1C50D43CF3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B74A2-3D43-4542-B716-C54BC51F809A}"/>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290272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C1FD-2BAD-4FD7-A365-70C7212A68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01BD0D-8750-44FB-BAB8-01FEE62809E2}"/>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4" name="Footer Placeholder 3">
            <a:extLst>
              <a:ext uri="{FF2B5EF4-FFF2-40B4-BE49-F238E27FC236}">
                <a16:creationId xmlns:a16="http://schemas.microsoft.com/office/drawing/2014/main" id="{7A6B4BE0-EE98-47F0-B1E6-36E339A707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838DBD-C57C-43A9-9D08-C0DF978803FF}"/>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368878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48FCA-D56E-44D6-9976-2A68B3C83A9B}"/>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3" name="Footer Placeholder 2">
            <a:extLst>
              <a:ext uri="{FF2B5EF4-FFF2-40B4-BE49-F238E27FC236}">
                <a16:creationId xmlns:a16="http://schemas.microsoft.com/office/drawing/2014/main" id="{4A22A651-0B90-45CA-8461-8A8294CB91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547784-0A80-41AB-9B1B-72CE2C4AEC48}"/>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23412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375A-3D55-4E41-9A6D-3FC3160D49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933CBD-D57F-4B47-97AB-7BF3143289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7D305C-5577-4564-84A8-A543B45D53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B8551E-92C0-43C6-9DAA-0E1373333F62}"/>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6" name="Footer Placeholder 5">
            <a:extLst>
              <a:ext uri="{FF2B5EF4-FFF2-40B4-BE49-F238E27FC236}">
                <a16:creationId xmlns:a16="http://schemas.microsoft.com/office/drawing/2014/main" id="{10B97D2E-888D-42A4-9513-9242F19EE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47DC19-3B23-46AF-A35D-95468128D5F2}"/>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154211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FE445-AED7-407F-9358-91CE0075DF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C0F1B5-A1F9-4CFA-B1C4-83A3EB7B69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CC0B2D-0DE8-4909-8121-A426D3202C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7550DA-6697-45BB-AFC1-399F1E3C218F}"/>
              </a:ext>
            </a:extLst>
          </p:cNvPr>
          <p:cNvSpPr>
            <a:spLocks noGrp="1"/>
          </p:cNvSpPr>
          <p:nvPr>
            <p:ph type="dt" sz="half" idx="10"/>
          </p:nvPr>
        </p:nvSpPr>
        <p:spPr/>
        <p:txBody>
          <a:bodyPr/>
          <a:lstStyle/>
          <a:p>
            <a:fld id="{7427D7D2-06A0-4524-A1BE-ED45CCB80D4F}" type="datetimeFigureOut">
              <a:rPr lang="en-US" smtClean="0"/>
              <a:t>7/29/19</a:t>
            </a:fld>
            <a:endParaRPr lang="en-US"/>
          </a:p>
        </p:txBody>
      </p:sp>
      <p:sp>
        <p:nvSpPr>
          <p:cNvPr id="6" name="Footer Placeholder 5">
            <a:extLst>
              <a:ext uri="{FF2B5EF4-FFF2-40B4-BE49-F238E27FC236}">
                <a16:creationId xmlns:a16="http://schemas.microsoft.com/office/drawing/2014/main" id="{0D4435F8-FC2C-427B-8534-4604EE014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57A9F-8C2A-40A9-AF95-2711F6CB2669}"/>
              </a:ext>
            </a:extLst>
          </p:cNvPr>
          <p:cNvSpPr>
            <a:spLocks noGrp="1"/>
          </p:cNvSpPr>
          <p:nvPr>
            <p:ph type="sldNum" sz="quarter" idx="12"/>
          </p:nvPr>
        </p:nvSpPr>
        <p:spPr/>
        <p:txBody>
          <a:bodyPr/>
          <a:lstStyle/>
          <a:p>
            <a:fld id="{37FB242D-EF98-4967-80CD-E5A4A43B1B48}" type="slidenum">
              <a:rPr lang="en-US" smtClean="0"/>
              <a:t>‹#›</a:t>
            </a:fld>
            <a:endParaRPr lang="en-US"/>
          </a:p>
        </p:txBody>
      </p:sp>
    </p:spTree>
    <p:extLst>
      <p:ext uri="{BB962C8B-B14F-4D97-AF65-F5344CB8AC3E}">
        <p14:creationId xmlns:p14="http://schemas.microsoft.com/office/powerpoint/2010/main" val="277526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CF3F4-1E70-403E-A2D8-FA98DB45F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C123A-B5AA-4B60-8A09-EE3BCDBBBF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899E1-1B97-4B11-9017-3F990C9262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7D7D2-06A0-4524-A1BE-ED45CCB80D4F}" type="datetimeFigureOut">
              <a:rPr lang="en-US" smtClean="0"/>
              <a:t>7/29/19</a:t>
            </a:fld>
            <a:endParaRPr lang="en-US"/>
          </a:p>
        </p:txBody>
      </p:sp>
      <p:sp>
        <p:nvSpPr>
          <p:cNvPr id="5" name="Footer Placeholder 4">
            <a:extLst>
              <a:ext uri="{FF2B5EF4-FFF2-40B4-BE49-F238E27FC236}">
                <a16:creationId xmlns:a16="http://schemas.microsoft.com/office/drawing/2014/main" id="{E48D60C8-4CA9-43BD-A43B-33E91A2DD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3121BA-EAC0-4F97-B5C3-9F3CEDFD6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B242D-EF98-4967-80CD-E5A4A43B1B48}" type="slidenum">
              <a:rPr lang="en-US" smtClean="0"/>
              <a:t>‹#›</a:t>
            </a:fld>
            <a:endParaRPr lang="en-US"/>
          </a:p>
        </p:txBody>
      </p:sp>
    </p:spTree>
    <p:extLst>
      <p:ext uri="{BB962C8B-B14F-4D97-AF65-F5344CB8AC3E}">
        <p14:creationId xmlns:p14="http://schemas.microsoft.com/office/powerpoint/2010/main" val="250239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6B2AE1-E409-804C-B979-EF53D70194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690" y="596900"/>
            <a:ext cx="4533900" cy="5664200"/>
          </a:xfrm>
          <a:prstGeom prst="rect">
            <a:avLst/>
          </a:prstGeom>
        </p:spPr>
      </p:pic>
      <p:sp>
        <p:nvSpPr>
          <p:cNvPr id="4" name="TextBox 3">
            <a:extLst>
              <a:ext uri="{FF2B5EF4-FFF2-40B4-BE49-F238E27FC236}">
                <a16:creationId xmlns:a16="http://schemas.microsoft.com/office/drawing/2014/main" id="{86A91B32-4B69-E341-89AD-27BBBED96997}"/>
              </a:ext>
            </a:extLst>
          </p:cNvPr>
          <p:cNvSpPr txBox="1"/>
          <p:nvPr/>
        </p:nvSpPr>
        <p:spPr>
          <a:xfrm>
            <a:off x="6962641" y="1680210"/>
            <a:ext cx="4949190" cy="2062103"/>
          </a:xfrm>
          <a:prstGeom prst="rect">
            <a:avLst/>
          </a:prstGeom>
          <a:noFill/>
        </p:spPr>
        <p:txBody>
          <a:bodyPr wrap="square" rtlCol="0">
            <a:spAutoFit/>
          </a:bodyPr>
          <a:lstStyle/>
          <a:p>
            <a:r>
              <a:rPr lang="en-US" sz="3200" dirty="0"/>
              <a:t>Lesson 1*</a:t>
            </a:r>
          </a:p>
          <a:p>
            <a:endParaRPr lang="en-US" sz="3200" dirty="0"/>
          </a:p>
          <a:p>
            <a:r>
              <a:rPr lang="en-US" sz="3200" dirty="0"/>
              <a:t>How do people communicate?</a:t>
            </a:r>
          </a:p>
        </p:txBody>
      </p:sp>
      <p:sp>
        <p:nvSpPr>
          <p:cNvPr id="5" name="Rectangle 4">
            <a:extLst>
              <a:ext uri="{FF2B5EF4-FFF2-40B4-BE49-F238E27FC236}">
                <a16:creationId xmlns:a16="http://schemas.microsoft.com/office/drawing/2014/main" id="{5E36113B-31F2-974E-AB23-83EEBB2D9B12}"/>
              </a:ext>
            </a:extLst>
          </p:cNvPr>
          <p:cNvSpPr/>
          <p:nvPr/>
        </p:nvSpPr>
        <p:spPr>
          <a:xfrm>
            <a:off x="6096000" y="5564624"/>
            <a:ext cx="3341236" cy="369332"/>
          </a:xfrm>
          <a:prstGeom prst="rect">
            <a:avLst/>
          </a:prstGeom>
        </p:spPr>
        <p:txBody>
          <a:bodyPr wrap="none">
            <a:spAutoFit/>
          </a:bodyPr>
          <a:lstStyle/>
          <a:p>
            <a:r>
              <a:rPr lang="en-US" dirty="0"/>
              <a:t>*before beginning the workbooks</a:t>
            </a:r>
          </a:p>
        </p:txBody>
      </p:sp>
    </p:spTree>
    <p:extLst>
      <p:ext uri="{BB962C8B-B14F-4D97-AF65-F5344CB8AC3E}">
        <p14:creationId xmlns:p14="http://schemas.microsoft.com/office/powerpoint/2010/main" val="697767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6" descr="Image result for kids writing clipart">
            <a:extLst>
              <a:ext uri="{FF2B5EF4-FFF2-40B4-BE49-F238E27FC236}">
                <a16:creationId xmlns:a16="http://schemas.microsoft.com/office/drawing/2014/main" id="{36F4EF48-ACEE-4B1B-AA87-054ED72C56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445" y="1245249"/>
            <a:ext cx="6561056" cy="367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285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A92B5A-574F-456C-9253-105F12551043}"/>
              </a:ext>
            </a:extLst>
          </p:cNvPr>
          <p:cNvSpPr txBox="1"/>
          <p:nvPr/>
        </p:nvSpPr>
        <p:spPr>
          <a:xfrm>
            <a:off x="1018095" y="1018095"/>
            <a:ext cx="10152668" cy="769441"/>
          </a:xfrm>
          <a:prstGeom prst="rect">
            <a:avLst/>
          </a:prstGeom>
          <a:noFill/>
        </p:spPr>
        <p:txBody>
          <a:bodyPr wrap="square" rtlCol="0">
            <a:spAutoFit/>
          </a:bodyPr>
          <a:lstStyle/>
          <a:p>
            <a:r>
              <a:rPr lang="en-US" sz="4400" dirty="0">
                <a:solidFill>
                  <a:srgbClr val="FF0000"/>
                </a:solidFill>
                <a:latin typeface="Abadi" panose="020B0604020104020204" pitchFamily="34" charset="0"/>
              </a:rPr>
              <a:t>Writing can communicate</a:t>
            </a:r>
          </a:p>
        </p:txBody>
      </p:sp>
      <p:sp>
        <p:nvSpPr>
          <p:cNvPr id="3" name="TextBox 2">
            <a:extLst>
              <a:ext uri="{FF2B5EF4-FFF2-40B4-BE49-F238E27FC236}">
                <a16:creationId xmlns:a16="http://schemas.microsoft.com/office/drawing/2014/main" id="{17AE01E7-5189-4FC0-B024-284D52DACA2C}"/>
              </a:ext>
            </a:extLst>
          </p:cNvPr>
          <p:cNvSpPr txBox="1"/>
          <p:nvPr/>
        </p:nvSpPr>
        <p:spPr>
          <a:xfrm>
            <a:off x="1244338" y="2215299"/>
            <a:ext cx="3817856" cy="646331"/>
          </a:xfrm>
          <a:prstGeom prst="rect">
            <a:avLst/>
          </a:prstGeom>
          <a:noFill/>
        </p:spPr>
        <p:txBody>
          <a:bodyPr wrap="square" rtlCol="0">
            <a:spAutoFit/>
          </a:bodyPr>
          <a:lstStyle/>
          <a:p>
            <a:r>
              <a:rPr lang="en-US" sz="3600" dirty="0">
                <a:solidFill>
                  <a:srgbClr val="00B0F0"/>
                </a:solidFill>
              </a:rPr>
              <a:t>A feeling</a:t>
            </a:r>
          </a:p>
        </p:txBody>
      </p:sp>
      <p:sp>
        <p:nvSpPr>
          <p:cNvPr id="4" name="TextBox 3">
            <a:extLst>
              <a:ext uri="{FF2B5EF4-FFF2-40B4-BE49-F238E27FC236}">
                <a16:creationId xmlns:a16="http://schemas.microsoft.com/office/drawing/2014/main" id="{3B232121-38B3-4577-84C6-7FBB6FEA2CF4}"/>
              </a:ext>
            </a:extLst>
          </p:cNvPr>
          <p:cNvSpPr txBox="1"/>
          <p:nvPr/>
        </p:nvSpPr>
        <p:spPr>
          <a:xfrm>
            <a:off x="1244338" y="3242821"/>
            <a:ext cx="2422689" cy="646331"/>
          </a:xfrm>
          <a:prstGeom prst="rect">
            <a:avLst/>
          </a:prstGeom>
          <a:noFill/>
        </p:spPr>
        <p:txBody>
          <a:bodyPr wrap="square" rtlCol="0">
            <a:spAutoFit/>
          </a:bodyPr>
          <a:lstStyle/>
          <a:p>
            <a:r>
              <a:rPr lang="en-US" sz="3600" dirty="0">
                <a:solidFill>
                  <a:srgbClr val="7030A0"/>
                </a:solidFill>
              </a:rPr>
              <a:t>An idea</a:t>
            </a:r>
          </a:p>
        </p:txBody>
      </p:sp>
      <p:sp>
        <p:nvSpPr>
          <p:cNvPr id="10" name="TextBox 9">
            <a:extLst>
              <a:ext uri="{FF2B5EF4-FFF2-40B4-BE49-F238E27FC236}">
                <a16:creationId xmlns:a16="http://schemas.microsoft.com/office/drawing/2014/main" id="{338A30A6-B651-445E-9889-56824706ADF9}"/>
              </a:ext>
            </a:extLst>
          </p:cNvPr>
          <p:cNvSpPr txBox="1"/>
          <p:nvPr/>
        </p:nvSpPr>
        <p:spPr>
          <a:xfrm>
            <a:off x="5759777" y="2573517"/>
            <a:ext cx="3493539" cy="669303"/>
          </a:xfrm>
          <a:prstGeom prst="rect">
            <a:avLst/>
          </a:prstGeom>
          <a:noFill/>
        </p:spPr>
        <p:txBody>
          <a:bodyPr wrap="square" rtlCol="0">
            <a:spAutoFit/>
          </a:bodyPr>
          <a:lstStyle/>
          <a:p>
            <a:r>
              <a:rPr lang="en-US" sz="3600" dirty="0">
                <a:solidFill>
                  <a:schemeClr val="accent6">
                    <a:lumMod val="75000"/>
                  </a:schemeClr>
                </a:solidFill>
              </a:rPr>
              <a:t>A story</a:t>
            </a:r>
          </a:p>
        </p:txBody>
      </p:sp>
      <p:sp>
        <p:nvSpPr>
          <p:cNvPr id="11" name="TextBox 10">
            <a:extLst>
              <a:ext uri="{FF2B5EF4-FFF2-40B4-BE49-F238E27FC236}">
                <a16:creationId xmlns:a16="http://schemas.microsoft.com/office/drawing/2014/main" id="{D56F9A9C-A962-4CFF-9449-FAA6D0AB7574}"/>
              </a:ext>
            </a:extLst>
          </p:cNvPr>
          <p:cNvSpPr txBox="1"/>
          <p:nvPr/>
        </p:nvSpPr>
        <p:spPr>
          <a:xfrm>
            <a:off x="4939644" y="3648173"/>
            <a:ext cx="4421171" cy="646331"/>
          </a:xfrm>
          <a:prstGeom prst="rect">
            <a:avLst/>
          </a:prstGeom>
          <a:noFill/>
        </p:spPr>
        <p:txBody>
          <a:bodyPr wrap="square" rtlCol="0">
            <a:spAutoFit/>
          </a:bodyPr>
          <a:lstStyle/>
          <a:p>
            <a:r>
              <a:rPr lang="en-US" sz="3600" dirty="0">
                <a:solidFill>
                  <a:schemeClr val="accent2">
                    <a:lumMod val="75000"/>
                  </a:schemeClr>
                </a:solidFill>
              </a:rPr>
              <a:t>Important information</a:t>
            </a:r>
          </a:p>
        </p:txBody>
      </p:sp>
      <p:sp>
        <p:nvSpPr>
          <p:cNvPr id="12" name="TextBox 11">
            <a:extLst>
              <a:ext uri="{FF2B5EF4-FFF2-40B4-BE49-F238E27FC236}">
                <a16:creationId xmlns:a16="http://schemas.microsoft.com/office/drawing/2014/main" id="{9BD1F13B-78FA-4169-A899-5D36466F529A}"/>
              </a:ext>
            </a:extLst>
          </p:cNvPr>
          <p:cNvSpPr txBox="1"/>
          <p:nvPr/>
        </p:nvSpPr>
        <p:spPr>
          <a:xfrm>
            <a:off x="1376313" y="4656841"/>
            <a:ext cx="3817856" cy="646331"/>
          </a:xfrm>
          <a:prstGeom prst="rect">
            <a:avLst/>
          </a:prstGeom>
          <a:noFill/>
        </p:spPr>
        <p:txBody>
          <a:bodyPr wrap="square" rtlCol="0">
            <a:spAutoFit/>
          </a:bodyPr>
          <a:lstStyle/>
          <a:p>
            <a:r>
              <a:rPr lang="en-US" sz="3600" dirty="0">
                <a:solidFill>
                  <a:srgbClr val="C00000"/>
                </a:solidFill>
              </a:rPr>
              <a:t>Facts you know</a:t>
            </a:r>
          </a:p>
        </p:txBody>
      </p:sp>
      <p:sp>
        <p:nvSpPr>
          <p:cNvPr id="13" name="TextBox 12">
            <a:extLst>
              <a:ext uri="{FF2B5EF4-FFF2-40B4-BE49-F238E27FC236}">
                <a16:creationId xmlns:a16="http://schemas.microsoft.com/office/drawing/2014/main" id="{392EEF14-611B-4362-A1D5-AB0DEEDCC2E7}"/>
              </a:ext>
            </a:extLst>
          </p:cNvPr>
          <p:cNvSpPr txBox="1"/>
          <p:nvPr/>
        </p:nvSpPr>
        <p:spPr>
          <a:xfrm>
            <a:off x="6096000" y="4656841"/>
            <a:ext cx="3905839" cy="646331"/>
          </a:xfrm>
          <a:prstGeom prst="rect">
            <a:avLst/>
          </a:prstGeom>
          <a:noFill/>
        </p:spPr>
        <p:txBody>
          <a:bodyPr wrap="square" rtlCol="0">
            <a:spAutoFit/>
          </a:bodyPr>
          <a:lstStyle/>
          <a:p>
            <a:r>
              <a:rPr lang="en-US" sz="3600" dirty="0">
                <a:solidFill>
                  <a:srgbClr val="FF0000"/>
                </a:solidFill>
              </a:rPr>
              <a:t>Directions</a:t>
            </a:r>
          </a:p>
        </p:txBody>
      </p:sp>
    </p:spTree>
    <p:extLst>
      <p:ext uri="{BB962C8B-B14F-4D97-AF65-F5344CB8AC3E}">
        <p14:creationId xmlns:p14="http://schemas.microsoft.com/office/powerpoint/2010/main" val="165488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3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3250" fill="hold"/>
                                        <p:tgtEl>
                                          <p:spTgt spid="4"/>
                                        </p:tgtEl>
                                        <p:attrNameLst>
                                          <p:attrName>ppt_x</p:attrName>
                                        </p:attrNameLst>
                                      </p:cBhvr>
                                      <p:tavLst>
                                        <p:tav tm="0">
                                          <p:val>
                                            <p:strVal val="#ppt_x"/>
                                          </p:val>
                                        </p:tav>
                                        <p:tav tm="100000">
                                          <p:val>
                                            <p:strVal val="#ppt_x"/>
                                          </p:val>
                                        </p:tav>
                                      </p:tavLst>
                                    </p:anim>
                                    <p:anim calcmode="lin" valueType="num">
                                      <p:cBhvr additive="base">
                                        <p:cTn id="20" dur="3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4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3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4000" fill="hold"/>
                                        <p:tgtEl>
                                          <p:spTgt spid="13"/>
                                        </p:tgtEl>
                                        <p:attrNameLst>
                                          <p:attrName>ppt_x</p:attrName>
                                        </p:attrNameLst>
                                      </p:cBhvr>
                                      <p:tavLst>
                                        <p:tav tm="0">
                                          <p:val>
                                            <p:strVal val="#ppt_x"/>
                                          </p:val>
                                        </p:tav>
                                        <p:tav tm="100000">
                                          <p:val>
                                            <p:strVal val="#ppt_x"/>
                                          </p:val>
                                        </p:tav>
                                      </p:tavLst>
                                    </p:anim>
                                    <p:anim calcmode="lin" valueType="num">
                                      <p:cBhvr additive="base">
                                        <p:cTn id="36" dur="4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0"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6577E4-C417-486B-91EE-B24A8D371C85}"/>
              </a:ext>
            </a:extLst>
          </p:cNvPr>
          <p:cNvSpPr txBox="1"/>
          <p:nvPr/>
        </p:nvSpPr>
        <p:spPr>
          <a:xfrm>
            <a:off x="1812539" y="919703"/>
            <a:ext cx="8851769" cy="1200329"/>
          </a:xfrm>
          <a:prstGeom prst="rect">
            <a:avLst/>
          </a:prstGeom>
          <a:noFill/>
        </p:spPr>
        <p:txBody>
          <a:bodyPr wrap="square" rtlCol="0">
            <a:spAutoFit/>
          </a:bodyPr>
          <a:lstStyle/>
          <a:p>
            <a:r>
              <a:rPr lang="en-US" sz="3600" dirty="0">
                <a:latin typeface="Abadi" panose="020B0604020104020204" pitchFamily="34" charset="0"/>
              </a:rPr>
              <a:t>Some days the teacher will tell you what he or she wants you to communicate.</a:t>
            </a:r>
          </a:p>
        </p:txBody>
      </p:sp>
      <p:sp>
        <p:nvSpPr>
          <p:cNvPr id="3" name="TextBox 2">
            <a:extLst>
              <a:ext uri="{FF2B5EF4-FFF2-40B4-BE49-F238E27FC236}">
                <a16:creationId xmlns:a16="http://schemas.microsoft.com/office/drawing/2014/main" id="{85DD1646-5F9A-4C18-A478-9C0035BC4774}"/>
              </a:ext>
            </a:extLst>
          </p:cNvPr>
          <p:cNvSpPr txBox="1"/>
          <p:nvPr/>
        </p:nvSpPr>
        <p:spPr>
          <a:xfrm>
            <a:off x="1932495" y="3223967"/>
            <a:ext cx="8327010" cy="1200329"/>
          </a:xfrm>
          <a:prstGeom prst="rect">
            <a:avLst/>
          </a:prstGeom>
          <a:noFill/>
        </p:spPr>
        <p:txBody>
          <a:bodyPr wrap="square" rtlCol="0">
            <a:spAutoFit/>
          </a:bodyPr>
          <a:lstStyle/>
          <a:p>
            <a:r>
              <a:rPr lang="en-US" sz="3600" dirty="0">
                <a:latin typeface="Abadi" panose="020B0604020104020204" pitchFamily="34" charset="0"/>
              </a:rPr>
              <a:t>Some days you will decide what you want to communicate.</a:t>
            </a:r>
          </a:p>
        </p:txBody>
      </p:sp>
    </p:spTree>
    <p:extLst>
      <p:ext uri="{BB962C8B-B14F-4D97-AF65-F5344CB8AC3E}">
        <p14:creationId xmlns:p14="http://schemas.microsoft.com/office/powerpoint/2010/main" val="60158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FB5225-CDF2-42E7-9B6F-89511CD512FE}"/>
              </a:ext>
            </a:extLst>
          </p:cNvPr>
          <p:cNvSpPr txBox="1"/>
          <p:nvPr/>
        </p:nvSpPr>
        <p:spPr>
          <a:xfrm>
            <a:off x="672465" y="708660"/>
            <a:ext cx="10847070" cy="2554545"/>
          </a:xfrm>
          <a:prstGeom prst="rect">
            <a:avLst/>
          </a:prstGeom>
          <a:noFill/>
        </p:spPr>
        <p:txBody>
          <a:bodyPr wrap="square" rtlCol="0">
            <a:spAutoFit/>
          </a:bodyPr>
          <a:lstStyle/>
          <a:p>
            <a:r>
              <a:rPr lang="en-US" sz="4000" b="1" dirty="0">
                <a:solidFill>
                  <a:srgbClr val="7030A0"/>
                </a:solidFill>
                <a:latin typeface="Abadi Extra Light" panose="020B0604020202020204" pitchFamily="34" charset="0"/>
              </a:rPr>
              <a:t>In order to communicate your feelings, thoughts, and what you know, you need an audience. Your audience is who reads or hears what you wrote. Who will your audience be this year?</a:t>
            </a:r>
          </a:p>
        </p:txBody>
      </p:sp>
    </p:spTree>
    <p:extLst>
      <p:ext uri="{BB962C8B-B14F-4D97-AF65-F5344CB8AC3E}">
        <p14:creationId xmlns:p14="http://schemas.microsoft.com/office/powerpoint/2010/main" val="37575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17F8CA-8DC0-8844-9E16-3CDCF3AD6F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430" y="516890"/>
            <a:ext cx="4533900" cy="5664200"/>
          </a:xfrm>
          <a:prstGeom prst="rect">
            <a:avLst/>
          </a:prstGeom>
        </p:spPr>
      </p:pic>
      <p:sp>
        <p:nvSpPr>
          <p:cNvPr id="4" name="Rectangle 3">
            <a:extLst>
              <a:ext uri="{FF2B5EF4-FFF2-40B4-BE49-F238E27FC236}">
                <a16:creationId xmlns:a16="http://schemas.microsoft.com/office/drawing/2014/main" id="{C145D306-4B8F-1B4E-AEC7-F28247E61A98}"/>
              </a:ext>
            </a:extLst>
          </p:cNvPr>
          <p:cNvSpPr/>
          <p:nvPr/>
        </p:nvSpPr>
        <p:spPr>
          <a:xfrm>
            <a:off x="7399020" y="1835765"/>
            <a:ext cx="3276600" cy="2062103"/>
          </a:xfrm>
          <a:prstGeom prst="rect">
            <a:avLst/>
          </a:prstGeom>
        </p:spPr>
        <p:txBody>
          <a:bodyPr wrap="square">
            <a:spAutoFit/>
          </a:bodyPr>
          <a:lstStyle/>
          <a:p>
            <a:r>
              <a:rPr lang="en-US" sz="3200" dirty="0"/>
              <a:t>Lesson 2*</a:t>
            </a:r>
          </a:p>
          <a:p>
            <a:endParaRPr lang="en-US" sz="3200" dirty="0"/>
          </a:p>
          <a:p>
            <a:r>
              <a:rPr lang="en-US" sz="3200" dirty="0"/>
              <a:t>What are writing conventions?</a:t>
            </a:r>
          </a:p>
        </p:txBody>
      </p:sp>
      <p:sp>
        <p:nvSpPr>
          <p:cNvPr id="5" name="TextBox 4">
            <a:extLst>
              <a:ext uri="{FF2B5EF4-FFF2-40B4-BE49-F238E27FC236}">
                <a16:creationId xmlns:a16="http://schemas.microsoft.com/office/drawing/2014/main" id="{2F67B178-E23A-4D4D-8BB4-D8437C9E92E9}"/>
              </a:ext>
            </a:extLst>
          </p:cNvPr>
          <p:cNvSpPr txBox="1"/>
          <p:nvPr/>
        </p:nvSpPr>
        <p:spPr>
          <a:xfrm>
            <a:off x="6503672" y="5772150"/>
            <a:ext cx="3897628" cy="369332"/>
          </a:xfrm>
          <a:prstGeom prst="rect">
            <a:avLst/>
          </a:prstGeom>
          <a:noFill/>
        </p:spPr>
        <p:txBody>
          <a:bodyPr wrap="square" rtlCol="0">
            <a:spAutoFit/>
          </a:bodyPr>
          <a:lstStyle/>
          <a:p>
            <a:r>
              <a:rPr lang="en-US" dirty="0"/>
              <a:t>*before beginning the workbooks</a:t>
            </a:r>
          </a:p>
        </p:txBody>
      </p:sp>
    </p:spTree>
    <p:extLst>
      <p:ext uri="{BB962C8B-B14F-4D97-AF65-F5344CB8AC3E}">
        <p14:creationId xmlns:p14="http://schemas.microsoft.com/office/powerpoint/2010/main" val="1557799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A5C7D2-809F-4454-8F1B-ED7229960875}"/>
              </a:ext>
            </a:extLst>
          </p:cNvPr>
          <p:cNvSpPr txBox="1"/>
          <p:nvPr/>
        </p:nvSpPr>
        <p:spPr>
          <a:xfrm>
            <a:off x="1206631" y="1036948"/>
            <a:ext cx="8738647" cy="1107996"/>
          </a:xfrm>
          <a:prstGeom prst="rect">
            <a:avLst/>
          </a:prstGeom>
          <a:noFill/>
        </p:spPr>
        <p:txBody>
          <a:bodyPr wrap="square" rtlCol="0">
            <a:spAutoFit/>
          </a:bodyPr>
          <a:lstStyle/>
          <a:p>
            <a:r>
              <a:rPr lang="en-US" sz="6600" b="1" dirty="0">
                <a:solidFill>
                  <a:schemeClr val="accent5">
                    <a:lumMod val="75000"/>
                  </a:schemeClr>
                </a:solidFill>
                <a:latin typeface="AbcDNManuscript" panose="00000400000000000000" pitchFamily="2" charset="0"/>
              </a:rPr>
              <a:t>What are conventions?</a:t>
            </a:r>
          </a:p>
        </p:txBody>
      </p:sp>
      <p:sp>
        <p:nvSpPr>
          <p:cNvPr id="3" name="TextBox 2">
            <a:extLst>
              <a:ext uri="{FF2B5EF4-FFF2-40B4-BE49-F238E27FC236}">
                <a16:creationId xmlns:a16="http://schemas.microsoft.com/office/drawing/2014/main" id="{62817DFB-4C66-499A-AA8D-304359F80F82}"/>
              </a:ext>
            </a:extLst>
          </p:cNvPr>
          <p:cNvSpPr txBox="1"/>
          <p:nvPr/>
        </p:nvSpPr>
        <p:spPr>
          <a:xfrm>
            <a:off x="1310326" y="2545237"/>
            <a:ext cx="3148552" cy="830997"/>
          </a:xfrm>
          <a:prstGeom prst="rect">
            <a:avLst/>
          </a:prstGeom>
          <a:noFill/>
        </p:spPr>
        <p:txBody>
          <a:bodyPr wrap="square" rtlCol="0">
            <a:spAutoFit/>
          </a:bodyPr>
          <a:lstStyle/>
          <a:p>
            <a:r>
              <a:rPr lang="en-US" sz="4800" b="1" dirty="0">
                <a:solidFill>
                  <a:srgbClr val="0070C0"/>
                </a:solidFill>
                <a:latin typeface="AbcDNManuscript" panose="00000400000000000000" pitchFamily="2" charset="0"/>
              </a:rPr>
              <a:t>Conventions</a:t>
            </a:r>
          </a:p>
        </p:txBody>
      </p:sp>
      <p:sp>
        <p:nvSpPr>
          <p:cNvPr id="4" name="TextBox 3">
            <a:extLst>
              <a:ext uri="{FF2B5EF4-FFF2-40B4-BE49-F238E27FC236}">
                <a16:creationId xmlns:a16="http://schemas.microsoft.com/office/drawing/2014/main" id="{5DB9CEC7-5D42-41F3-9517-EF1002C0CB3D}"/>
              </a:ext>
            </a:extLst>
          </p:cNvPr>
          <p:cNvSpPr txBox="1"/>
          <p:nvPr/>
        </p:nvSpPr>
        <p:spPr>
          <a:xfrm>
            <a:off x="4458878" y="2526383"/>
            <a:ext cx="3431357" cy="830997"/>
          </a:xfrm>
          <a:prstGeom prst="rect">
            <a:avLst/>
          </a:prstGeom>
          <a:noFill/>
        </p:spPr>
        <p:txBody>
          <a:bodyPr wrap="square" rtlCol="0">
            <a:spAutoFit/>
          </a:bodyPr>
          <a:lstStyle/>
          <a:p>
            <a:r>
              <a:rPr lang="en-US" sz="4800" b="1" dirty="0">
                <a:solidFill>
                  <a:srgbClr val="FF0000"/>
                </a:solidFill>
                <a:latin typeface="AbcDNManuscript" panose="00000400000000000000" pitchFamily="2" charset="0"/>
              </a:rPr>
              <a:t>are the rules</a:t>
            </a:r>
          </a:p>
        </p:txBody>
      </p:sp>
      <p:sp>
        <p:nvSpPr>
          <p:cNvPr id="5" name="TextBox 4">
            <a:extLst>
              <a:ext uri="{FF2B5EF4-FFF2-40B4-BE49-F238E27FC236}">
                <a16:creationId xmlns:a16="http://schemas.microsoft.com/office/drawing/2014/main" id="{4DAB44B8-3C36-4189-B5A6-3BAC9426C749}"/>
              </a:ext>
            </a:extLst>
          </p:cNvPr>
          <p:cNvSpPr txBox="1"/>
          <p:nvPr/>
        </p:nvSpPr>
        <p:spPr>
          <a:xfrm>
            <a:off x="7890235" y="2557160"/>
            <a:ext cx="3610466" cy="769441"/>
          </a:xfrm>
          <a:prstGeom prst="rect">
            <a:avLst/>
          </a:prstGeom>
          <a:noFill/>
        </p:spPr>
        <p:txBody>
          <a:bodyPr wrap="square" rtlCol="0">
            <a:spAutoFit/>
          </a:bodyPr>
          <a:lstStyle/>
          <a:p>
            <a:r>
              <a:rPr lang="en-US" sz="4400" b="1" dirty="0">
                <a:solidFill>
                  <a:srgbClr val="7030A0"/>
                </a:solidFill>
                <a:latin typeface="AbcDNManuscript" panose="00000400000000000000" pitchFamily="2" charset="0"/>
              </a:rPr>
              <a:t>of writing.</a:t>
            </a:r>
          </a:p>
        </p:txBody>
      </p:sp>
    </p:spTree>
    <p:extLst>
      <p:ext uri="{BB962C8B-B14F-4D97-AF65-F5344CB8AC3E}">
        <p14:creationId xmlns:p14="http://schemas.microsoft.com/office/powerpoint/2010/main" val="3610991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709637-C8F8-472E-A3BB-A7AC7FDE2692}"/>
              </a:ext>
            </a:extLst>
          </p:cNvPr>
          <p:cNvSpPr txBox="1"/>
          <p:nvPr/>
        </p:nvSpPr>
        <p:spPr>
          <a:xfrm>
            <a:off x="950536" y="-125731"/>
            <a:ext cx="11241464" cy="7386638"/>
          </a:xfrm>
          <a:prstGeom prst="rect">
            <a:avLst/>
          </a:prstGeom>
          <a:noFill/>
        </p:spPr>
        <p:txBody>
          <a:bodyPr wrap="square" rtlCol="0">
            <a:spAutoFit/>
          </a:bodyPr>
          <a:lstStyle/>
          <a:p>
            <a:r>
              <a:rPr lang="en-US" sz="6000" dirty="0" err="1"/>
              <a:t>Wi</a:t>
            </a:r>
            <a:r>
              <a:rPr lang="en-US" sz="4800" dirty="0" err="1"/>
              <a:t>tot</a:t>
            </a:r>
            <a:r>
              <a:rPr lang="en-US" sz="4800" dirty="0"/>
              <a:t> </a:t>
            </a:r>
            <a:r>
              <a:rPr lang="en-US" sz="4800" dirty="0" err="1"/>
              <a:t>convetins</a:t>
            </a:r>
            <a:r>
              <a:rPr lang="en-US" sz="4800" dirty="0"/>
              <a:t> It </a:t>
            </a:r>
            <a:r>
              <a:rPr lang="en-US" sz="4800" dirty="0" err="1"/>
              <a:t>Wi</a:t>
            </a:r>
            <a:r>
              <a:rPr lang="en-US" sz="7200" dirty="0" err="1"/>
              <a:t>Lbe</a:t>
            </a:r>
            <a:r>
              <a:rPr lang="en-US" dirty="0" err="1"/>
              <a:t>hrd</a:t>
            </a:r>
            <a:endParaRPr lang="en-US" sz="4800" dirty="0"/>
          </a:p>
          <a:p>
            <a:r>
              <a:rPr lang="en-US" sz="4800" dirty="0" err="1">
                <a:latin typeface="Curlz MT" panose="04040404050702020202" pitchFamily="82" charset="0"/>
              </a:rPr>
              <a:t>Toored</a:t>
            </a:r>
            <a:r>
              <a:rPr lang="en-US" sz="7200" dirty="0" err="1">
                <a:latin typeface="Curlz MT" panose="04040404050702020202" pitchFamily="82" charset="0"/>
              </a:rPr>
              <a:t>Yo</a:t>
            </a:r>
            <a:r>
              <a:rPr lang="en-US" sz="3200" dirty="0" err="1">
                <a:latin typeface="Curlz MT" panose="04040404050702020202" pitchFamily="82" charset="0"/>
              </a:rPr>
              <a:t>u</a:t>
            </a:r>
            <a:r>
              <a:rPr lang="en-US" sz="3200" dirty="0"/>
              <a:t> r </a:t>
            </a:r>
            <a:r>
              <a:rPr lang="en-US" sz="1200" dirty="0"/>
              <a:t>riding </a:t>
            </a:r>
            <a:r>
              <a:rPr lang="en-US" sz="1400" dirty="0">
                <a:latin typeface="AbcAlegria" panose="00000400000000000000" pitchFamily="2" charset="0"/>
              </a:rPr>
              <a:t>and</a:t>
            </a:r>
            <a:r>
              <a:rPr lang="en-US" sz="4800" dirty="0">
                <a:latin typeface="Abadi" panose="020B0604020104020204" pitchFamily="34" charset="0"/>
              </a:rPr>
              <a:t> </a:t>
            </a:r>
            <a:r>
              <a:rPr lang="en-US" sz="6600" dirty="0" err="1">
                <a:latin typeface="Abadi" panose="020B0604020104020204" pitchFamily="34" charset="0"/>
              </a:rPr>
              <a:t>thiy</a:t>
            </a:r>
            <a:r>
              <a:rPr lang="en-US" sz="2000" dirty="0" err="1">
                <a:latin typeface="Abadi" panose="020B0604020104020204" pitchFamily="34" charset="0"/>
              </a:rPr>
              <a:t>mit</a:t>
            </a:r>
            <a:endParaRPr lang="en-US" sz="2000" dirty="0">
              <a:latin typeface="Abadi" panose="020B0604020104020204" pitchFamily="34" charset="0"/>
            </a:endParaRPr>
          </a:p>
          <a:p>
            <a:r>
              <a:rPr lang="en-US" sz="8000" dirty="0" err="1">
                <a:latin typeface="Freestyle Script" panose="030804020302050B0404" pitchFamily="66" charset="0"/>
              </a:rPr>
              <a:t>Givup</a:t>
            </a:r>
            <a:endParaRPr lang="en-US" sz="8000" dirty="0">
              <a:latin typeface="Freestyle Script" panose="030804020302050B0404" pitchFamily="66" charset="0"/>
            </a:endParaRPr>
          </a:p>
          <a:p>
            <a:r>
              <a:rPr lang="en-US" sz="8000" dirty="0" err="1">
                <a:latin typeface="AngsanaUPC" panose="020B0502040204020203" pitchFamily="18" charset="-34"/>
                <a:cs typeface="AngsanaUPC" panose="020B0502040204020203" pitchFamily="18" charset="-34"/>
              </a:rPr>
              <a:t>than</a:t>
            </a:r>
            <a:r>
              <a:rPr lang="en-US" sz="9600" dirty="0" err="1">
                <a:latin typeface="AngsanaUPC" panose="020B0502040204020203" pitchFamily="18" charset="-34"/>
                <a:cs typeface="AngsanaUPC" panose="020B0502040204020203" pitchFamily="18" charset="-34"/>
              </a:rPr>
              <a:t>Yu</a:t>
            </a:r>
            <a:r>
              <a:rPr lang="en-US" sz="3200" dirty="0"/>
              <a:t>                         </a:t>
            </a:r>
            <a:r>
              <a:rPr lang="en-US" sz="3200" dirty="0" err="1">
                <a:latin typeface="STHupo" panose="020B0503020204020204" pitchFamily="2" charset="-122"/>
                <a:ea typeface="STHupo" panose="020B0503020204020204" pitchFamily="2" charset="-122"/>
              </a:rPr>
              <a:t>w</a:t>
            </a:r>
            <a:r>
              <a:rPr lang="en-US" sz="4800" dirty="0" err="1">
                <a:latin typeface="STHupo" panose="020B0503020204020204" pitchFamily="2" charset="-122"/>
                <a:ea typeface="STHupo" panose="020B0503020204020204" pitchFamily="2" charset="-122"/>
              </a:rPr>
              <a:t>O</a:t>
            </a:r>
            <a:r>
              <a:rPr lang="en-US" sz="3200" dirty="0" err="1">
                <a:latin typeface="STHupo" panose="020B0503020204020204" pitchFamily="2" charset="-122"/>
                <a:ea typeface="STHupo" panose="020B0503020204020204" pitchFamily="2" charset="-122"/>
              </a:rPr>
              <a:t>nT</a:t>
            </a:r>
            <a:r>
              <a:rPr lang="en-US" sz="3200" dirty="0">
                <a:latin typeface="STHupo" panose="020B0503020204020204" pitchFamily="2" charset="-122"/>
                <a:ea typeface="STHupo" panose="020B0503020204020204" pitchFamily="2" charset="-122"/>
              </a:rPr>
              <a:t>                   </a:t>
            </a:r>
            <a:r>
              <a:rPr lang="en-US" sz="1100" dirty="0">
                <a:latin typeface="STHupo" panose="020B0503020204020204" pitchFamily="2" charset="-122"/>
                <a:ea typeface="STHupo" panose="020B0503020204020204" pitchFamily="2" charset="-122"/>
              </a:rPr>
              <a:t>communicate</a:t>
            </a:r>
          </a:p>
          <a:p>
            <a:r>
              <a:rPr lang="en-US" sz="6600" dirty="0" err="1">
                <a:latin typeface="Stencil" panose="040409050D0802020404" pitchFamily="82" charset="0"/>
              </a:rPr>
              <a:t>Yr</a:t>
            </a:r>
            <a:r>
              <a:rPr lang="en-US" sz="6600" dirty="0">
                <a:latin typeface="Stencil" panose="040409050D0802020404" pitchFamily="82" charset="0"/>
              </a:rPr>
              <a:t>          </a:t>
            </a:r>
            <a:r>
              <a:rPr lang="en-US" sz="2800" dirty="0" err="1">
                <a:latin typeface="AbcBox01Print" panose="00000400000000000000" pitchFamily="2" charset="0"/>
              </a:rPr>
              <a:t>grat</a:t>
            </a:r>
            <a:r>
              <a:rPr lang="en-US" sz="2800" dirty="0">
                <a:latin typeface="AbcBox01Print" panose="00000400000000000000" pitchFamily="2" charset="0"/>
              </a:rPr>
              <a:t>             </a:t>
            </a:r>
            <a:r>
              <a:rPr lang="en-US" sz="8800" dirty="0" err="1">
                <a:latin typeface="Wide Latin" panose="020A0A07050505020404" pitchFamily="18" charset="0"/>
              </a:rPr>
              <a:t>Id</a:t>
            </a:r>
            <a:r>
              <a:rPr lang="en-US" sz="1400" dirty="0" err="1">
                <a:latin typeface="Wide Latin" panose="020A0A07050505020404" pitchFamily="18" charset="0"/>
              </a:rPr>
              <a:t>as</a:t>
            </a:r>
            <a:endParaRPr lang="en-US" sz="2000" dirty="0">
              <a:latin typeface="Stencil" panose="040409050D0802020404" pitchFamily="82" charset="0"/>
            </a:endParaRPr>
          </a:p>
          <a:p>
            <a:endParaRPr lang="en-US" sz="6600" dirty="0">
              <a:latin typeface="Stencil" panose="040409050D0802020404" pitchFamily="82" charset="0"/>
            </a:endParaRPr>
          </a:p>
        </p:txBody>
      </p:sp>
    </p:spTree>
    <p:extLst>
      <p:ext uri="{BB962C8B-B14F-4D97-AF65-F5344CB8AC3E}">
        <p14:creationId xmlns:p14="http://schemas.microsoft.com/office/powerpoint/2010/main" val="18539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kids talking">
            <a:extLst>
              <a:ext uri="{FF2B5EF4-FFF2-40B4-BE49-F238E27FC236}">
                <a16:creationId xmlns:a16="http://schemas.microsoft.com/office/drawing/2014/main" id="{438D893F-D0F1-4C54-8AFF-E69D5A2C4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5803" y="547345"/>
            <a:ext cx="9247694" cy="5287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67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Image result for kids singing clipart">
            <a:extLst>
              <a:ext uri="{FF2B5EF4-FFF2-40B4-BE49-F238E27FC236}">
                <a16:creationId xmlns:a16="http://schemas.microsoft.com/office/drawing/2014/main" id="{966E7D8E-E0EB-4983-B7D8-A5C687B56F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567" y="334237"/>
            <a:ext cx="6645897" cy="6189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97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ign language photos">
            <a:extLst>
              <a:ext uri="{FF2B5EF4-FFF2-40B4-BE49-F238E27FC236}">
                <a16:creationId xmlns:a16="http://schemas.microsoft.com/office/drawing/2014/main" id="{DE80CAD2-DABB-475E-899F-8DBEBE8B3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4982" y="1154473"/>
            <a:ext cx="5081048" cy="4068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57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kids making art">
            <a:extLst>
              <a:ext uri="{FF2B5EF4-FFF2-40B4-BE49-F238E27FC236}">
                <a16:creationId xmlns:a16="http://schemas.microsoft.com/office/drawing/2014/main" id="{F65903AB-BF72-4618-941A-0CC1C1756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130" y="432545"/>
            <a:ext cx="7475456" cy="497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56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kids acting">
            <a:extLst>
              <a:ext uri="{FF2B5EF4-FFF2-40B4-BE49-F238E27FC236}">
                <a16:creationId xmlns:a16="http://schemas.microsoft.com/office/drawing/2014/main" id="{9F31F015-091F-49C4-A62A-219DF0D68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593" y="614156"/>
            <a:ext cx="9691539" cy="5814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731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Image result for kids playing in a band">
            <a:extLst>
              <a:ext uri="{FF2B5EF4-FFF2-40B4-BE49-F238E27FC236}">
                <a16:creationId xmlns:a16="http://schemas.microsoft.com/office/drawing/2014/main" id="{D445F500-8512-4F44-9D9A-51BB10AD05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728" y="338448"/>
            <a:ext cx="8484123" cy="564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276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Image result for kids hugging">
            <a:extLst>
              <a:ext uri="{FF2B5EF4-FFF2-40B4-BE49-F238E27FC236}">
                <a16:creationId xmlns:a16="http://schemas.microsoft.com/office/drawing/2014/main" id="{834DB5B0-FF6F-4D29-88A8-134EA70DC2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604" y="898345"/>
            <a:ext cx="4798056" cy="3192888"/>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Image result for kids hitting each other">
            <a:extLst>
              <a:ext uri="{FF2B5EF4-FFF2-40B4-BE49-F238E27FC236}">
                <a16:creationId xmlns:a16="http://schemas.microsoft.com/office/drawing/2014/main" id="{BDAB4DC8-AF5E-45C7-A71C-20D7E82F9F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164" y="750590"/>
            <a:ext cx="4875376" cy="365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02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kids crying">
            <a:extLst>
              <a:ext uri="{FF2B5EF4-FFF2-40B4-BE49-F238E27FC236}">
                <a16:creationId xmlns:a16="http://schemas.microsoft.com/office/drawing/2014/main" id="{AA9C422C-1A35-4CBB-991C-5798C7CF81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365" y="878902"/>
            <a:ext cx="3387053" cy="2550098"/>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kids angry face">
            <a:extLst>
              <a:ext uri="{FF2B5EF4-FFF2-40B4-BE49-F238E27FC236}">
                <a16:creationId xmlns:a16="http://schemas.microsoft.com/office/drawing/2014/main" id="{6B92547E-3715-4B27-B15F-7972749A2B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6491" y="1000419"/>
            <a:ext cx="4336752" cy="2428581"/>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Image result for kids happy">
            <a:extLst>
              <a:ext uri="{FF2B5EF4-FFF2-40B4-BE49-F238E27FC236}">
                <a16:creationId xmlns:a16="http://schemas.microsoft.com/office/drawing/2014/main" id="{EB4FEFF5-53F0-4BBD-83F3-638C26B918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681" y="3799002"/>
            <a:ext cx="3907708" cy="1953854"/>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Image result for bored kid">
            <a:extLst>
              <a:ext uri="{FF2B5EF4-FFF2-40B4-BE49-F238E27FC236}">
                <a16:creationId xmlns:a16="http://schemas.microsoft.com/office/drawing/2014/main" id="{84A4CEA6-2115-44E2-B716-C4F68DE41A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6694" y="3692239"/>
            <a:ext cx="3513940" cy="235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443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133</Words>
  <Application>Microsoft Macintosh PowerPoint</Application>
  <PresentationFormat>Widescreen</PresentationFormat>
  <Paragraphs>27</Paragraphs>
  <Slides>16</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16</vt:i4>
      </vt:variant>
    </vt:vector>
  </HeadingPairs>
  <TitlesOfParts>
    <vt:vector size="31" baseType="lpstr">
      <vt:lpstr>STHupo</vt:lpstr>
      <vt:lpstr>Abadi</vt:lpstr>
      <vt:lpstr>Abadi Extra Light</vt:lpstr>
      <vt:lpstr>AbcAlegria</vt:lpstr>
      <vt:lpstr>AbcBox01Print</vt:lpstr>
      <vt:lpstr>AbcDNManuscript</vt:lpstr>
      <vt:lpstr>AngsanaUPC</vt:lpstr>
      <vt:lpstr>Arial</vt:lpstr>
      <vt:lpstr>Calibri</vt:lpstr>
      <vt:lpstr>Calibri Light</vt:lpstr>
      <vt:lpstr>Curlz MT</vt:lpstr>
      <vt:lpstr>Freestyle Script</vt:lpstr>
      <vt:lpstr>Stencil</vt:lpstr>
      <vt:lpstr>Wide Latin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Bergquist</dc:creator>
  <cp:lastModifiedBy>Sally Bergquist</cp:lastModifiedBy>
  <cp:revision>15</cp:revision>
  <dcterms:created xsi:type="dcterms:W3CDTF">2018-10-12T04:18:19Z</dcterms:created>
  <dcterms:modified xsi:type="dcterms:W3CDTF">2019-07-29T21:33:53Z</dcterms:modified>
</cp:coreProperties>
</file>